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22" autoAdjust="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061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0373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894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14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3655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7879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0391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5426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2117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8498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6229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4000"/>
            <a:lum/>
          </a:blip>
          <a:srcRect/>
          <a:stretch>
            <a:fillRect l="-22000" r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EFAB8-4482-4EBA-BC70-DF62BBAB8A34}" type="datetimeFigureOut">
              <a:rPr lang="en-IN" smtClean="0"/>
              <a:t>30-12-2024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331F6-C42D-4DC9-BD6E-690D396CB2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8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IN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Horse Race Prediction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b="1" dirty="0" smtClean="0">
                <a:solidFill>
                  <a:schemeClr val="bg1">
                    <a:lumMod val="65000"/>
                  </a:schemeClr>
                </a:solidFill>
              </a:rPr>
              <a:t>A Machine Learning Approach</a:t>
            </a:r>
          </a:p>
          <a:p>
            <a:endParaRPr lang="en-US" dirty="0"/>
          </a:p>
          <a:p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8317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Insights and Conclusion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Key </a:t>
            </a:r>
            <a:r>
              <a:rPr lang="en-US" b="1" dirty="0" err="1" smtClean="0"/>
              <a:t>Insights</a:t>
            </a:r>
            <a:r>
              <a:rPr lang="en-US" dirty="0" err="1" smtClean="0"/>
              <a:t>:Importance</a:t>
            </a:r>
            <a:r>
              <a:rPr lang="en-US" dirty="0" smtClean="0"/>
              <a:t> of race conditions and horse age.</a:t>
            </a:r>
          </a:p>
          <a:p>
            <a:r>
              <a:rPr lang="en-US" dirty="0" smtClean="0"/>
              <a:t>Probability normalization improved predictions.</a:t>
            </a:r>
          </a:p>
          <a:p>
            <a:r>
              <a:rPr lang="en-US" b="1" dirty="0" err="1" smtClean="0"/>
              <a:t>Conclusion</a:t>
            </a:r>
            <a:r>
              <a:rPr lang="en-US" dirty="0" err="1" smtClean="0"/>
              <a:t>:ML</a:t>
            </a:r>
            <a:r>
              <a:rPr lang="en-US" dirty="0" smtClean="0"/>
              <a:t> models can provide reasonably accurate predictions for horse races.</a:t>
            </a:r>
          </a:p>
          <a:p>
            <a:r>
              <a:rPr lang="en-US" dirty="0" smtClean="0"/>
              <a:t>Data quality and feature engineering are critical.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882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Problem Statement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Primary Goal: </a:t>
            </a:r>
            <a:r>
              <a:rPr lang="en-US" dirty="0" smtClean="0"/>
              <a:t>Predict the outcomes of horse races using insights from 20 years of historical race data.</a:t>
            </a:r>
          </a:p>
          <a:p>
            <a:r>
              <a:rPr lang="en-IN" b="1" dirty="0" smtClean="0"/>
              <a:t>Challenges: </a:t>
            </a:r>
            <a:r>
              <a:rPr lang="en-US" dirty="0" smtClean="0"/>
              <a:t>Horse racing involves complex dynamics</a:t>
            </a:r>
            <a:r>
              <a:rPr lang="en-US" dirty="0"/>
              <a:t> </a:t>
            </a:r>
            <a:r>
              <a:rPr lang="en-US" dirty="0" smtClean="0"/>
              <a:t>with numerous factors influencing race outcomes.</a:t>
            </a:r>
          </a:p>
          <a:p>
            <a:r>
              <a:rPr lang="en-IN" b="1" dirty="0" smtClean="0"/>
              <a:t>Opportunities: </a:t>
            </a:r>
            <a:r>
              <a:rPr lang="en-US" dirty="0" smtClean="0"/>
              <a:t>Use historical data and advanced techniques to improve predictions.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88651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Tools Used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Programming Languages</a:t>
            </a:r>
            <a:r>
              <a:rPr lang="en-IN" dirty="0" smtClean="0"/>
              <a:t>: Python</a:t>
            </a:r>
          </a:p>
          <a:p>
            <a:r>
              <a:rPr lang="en-IN" b="1" dirty="0" smtClean="0"/>
              <a:t>Libraries</a:t>
            </a:r>
            <a:r>
              <a:rPr lang="en-IN" dirty="0" smtClean="0"/>
              <a:t>: Pandas, </a:t>
            </a:r>
            <a:r>
              <a:rPr lang="en-IN" dirty="0" err="1" smtClean="0"/>
              <a:t>NumPy</a:t>
            </a:r>
            <a:r>
              <a:rPr lang="en-IN" dirty="0" smtClean="0"/>
              <a:t>, </a:t>
            </a:r>
            <a:r>
              <a:rPr lang="en-IN" dirty="0" err="1" smtClean="0"/>
              <a:t>Scikit</a:t>
            </a:r>
            <a:r>
              <a:rPr lang="en-IN" dirty="0" smtClean="0"/>
              <a:t>-learn, </a:t>
            </a:r>
            <a:r>
              <a:rPr lang="en-IN" dirty="0" err="1" smtClean="0"/>
              <a:t>Matplotlib</a:t>
            </a:r>
            <a:r>
              <a:rPr lang="en-IN" dirty="0" smtClean="0"/>
              <a:t>, </a:t>
            </a:r>
            <a:r>
              <a:rPr lang="en-IN" dirty="0" err="1" smtClean="0"/>
              <a:t>Seaborn</a:t>
            </a:r>
            <a:endParaRPr lang="en-IN" dirty="0" smtClean="0"/>
          </a:p>
          <a:p>
            <a:r>
              <a:rPr lang="en-IN" b="1" dirty="0" smtClean="0"/>
              <a:t>Others</a:t>
            </a:r>
            <a:r>
              <a:rPr lang="en-IN" dirty="0" smtClean="0"/>
              <a:t>: </a:t>
            </a:r>
            <a:r>
              <a:rPr lang="en-IN" dirty="0" err="1" smtClean="0"/>
              <a:t>Jupyter</a:t>
            </a:r>
            <a:r>
              <a:rPr lang="en-IN" dirty="0" smtClean="0"/>
              <a:t> Notebook, </a:t>
            </a:r>
            <a:r>
              <a:rPr lang="en-IN" dirty="0" err="1" smtClean="0"/>
              <a:t>GitHub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6373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Dataset Description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Sources: </a:t>
            </a:r>
            <a:r>
              <a:rPr lang="en-US" dirty="0" smtClean="0"/>
              <a:t>Horse and race data from 1990–2020.Forward.csv for pre-race information.</a:t>
            </a:r>
          </a:p>
          <a:p>
            <a:r>
              <a:rPr lang="en-IN" b="1" dirty="0" smtClean="0"/>
              <a:t>Features: </a:t>
            </a:r>
            <a:r>
              <a:rPr lang="en-US" dirty="0" smtClean="0"/>
              <a:t>Horse-related: Age, weight, past performance.</a:t>
            </a:r>
          </a:p>
          <a:p>
            <a:r>
              <a:rPr lang="en-US" dirty="0" smtClean="0"/>
              <a:t>Race-related: Distance, time, conditions.</a:t>
            </a:r>
          </a:p>
          <a:p>
            <a:r>
              <a:rPr lang="en-US" b="1" dirty="0" smtClean="0"/>
              <a:t>Size</a:t>
            </a:r>
            <a:r>
              <a:rPr lang="en-US" dirty="0" smtClean="0"/>
              <a:t>: Approximate number of rows and </a:t>
            </a:r>
            <a:r>
              <a:rPr lang="en-US" dirty="0" err="1" smtClean="0"/>
              <a:t>features.Add</a:t>
            </a:r>
            <a:r>
              <a:rPr lang="en-US" dirty="0" smtClean="0"/>
              <a:t> visual examples of a few rows of data.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633375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Data </a:t>
            </a:r>
            <a:r>
              <a:rPr lang="en-IN" b="1" dirty="0" err="1" smtClean="0"/>
              <a:t>Preprocessing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Steps</a:t>
            </a:r>
            <a:r>
              <a:rPr lang="en-IN" dirty="0" smtClean="0"/>
              <a:t>:</a:t>
            </a:r>
            <a:r>
              <a:rPr lang="en-US" dirty="0" smtClean="0"/>
              <a:t>Handle missing values (e.g., median imputation for numeric data).</a:t>
            </a:r>
          </a:p>
          <a:p>
            <a:r>
              <a:rPr lang="en-IN" dirty="0" smtClean="0"/>
              <a:t>Encode categorical variables (</a:t>
            </a:r>
            <a:r>
              <a:rPr lang="en-US" dirty="0" smtClean="0"/>
              <a:t>e.g., </a:t>
            </a:r>
            <a:r>
              <a:rPr lang="en-IN" dirty="0" smtClean="0"/>
              <a:t>course, condition)</a:t>
            </a:r>
          </a:p>
          <a:p>
            <a:r>
              <a:rPr lang="en-US" dirty="0" smtClean="0"/>
              <a:t>Merge datasets to form a comprehensive view.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9318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Exploratory Data Analysis (EDA)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Descriptive Insights</a:t>
            </a:r>
            <a:r>
              <a:rPr lang="en-IN" dirty="0" smtClean="0"/>
              <a:t>:</a:t>
            </a:r>
            <a:r>
              <a:rPr lang="en-US" dirty="0" smtClean="0"/>
              <a:t> Example: Distribution of horse ages, race conditions, and distances.</a:t>
            </a:r>
          </a:p>
          <a:p>
            <a:r>
              <a:rPr lang="en-IN" b="1" dirty="0" smtClean="0"/>
              <a:t>Visualizations</a:t>
            </a:r>
            <a:r>
              <a:rPr lang="en-IN" dirty="0" smtClean="0"/>
              <a:t>: Pie chart for horse age eligibility.</a:t>
            </a:r>
          </a:p>
          <a:p>
            <a:r>
              <a:rPr lang="en-US" dirty="0" smtClean="0"/>
              <a:t>Correlation </a:t>
            </a:r>
            <a:r>
              <a:rPr lang="en-US" dirty="0" err="1" smtClean="0"/>
              <a:t>heatmap</a:t>
            </a:r>
            <a:r>
              <a:rPr lang="en-US" dirty="0" smtClean="0"/>
              <a:t> of key features.</a:t>
            </a:r>
          </a:p>
          <a:p>
            <a:r>
              <a:rPr lang="en-IN" b="1" dirty="0" smtClean="0"/>
              <a:t>Insights: </a:t>
            </a:r>
            <a:r>
              <a:rPr lang="en-US" dirty="0" smtClean="0"/>
              <a:t>Example: "Younger horses are </a:t>
            </a:r>
            <a:r>
              <a:rPr lang="en-US" dirty="0" err="1" smtClean="0"/>
              <a:t>favourites</a:t>
            </a:r>
            <a:r>
              <a:rPr lang="en-US" dirty="0" smtClean="0"/>
              <a:t>."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072465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Feature Engineering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 smtClean="0"/>
              <a:t>Converted Race Distance into Furlongs</a:t>
            </a:r>
            <a:r>
              <a:rPr lang="en-US" dirty="0" smtClean="0"/>
              <a:t>:</a:t>
            </a:r>
          </a:p>
          <a:p>
            <a:r>
              <a:rPr lang="en-US" dirty="0" smtClean="0"/>
              <a:t>Standardized distances for consistency and easier comparison.</a:t>
            </a:r>
          </a:p>
          <a:p>
            <a:r>
              <a:rPr lang="en-US" dirty="0" smtClean="0"/>
              <a:t>Example: 1 mile = 8 furlongs.</a:t>
            </a:r>
          </a:p>
          <a:p>
            <a:r>
              <a:rPr lang="en-US" b="1" dirty="0" smtClean="0"/>
              <a:t>Grouped Race Distances into Categories</a:t>
            </a:r>
            <a:r>
              <a:rPr lang="en-US" dirty="0" smtClean="0"/>
              <a:t>:</a:t>
            </a:r>
          </a:p>
          <a:p>
            <a:r>
              <a:rPr lang="en-US" dirty="0" smtClean="0"/>
              <a:t>Classified distances into:</a:t>
            </a:r>
          </a:p>
          <a:p>
            <a:pPr lvl="1"/>
            <a:r>
              <a:rPr lang="en-US" b="1" dirty="0" smtClean="0"/>
              <a:t>Short</a:t>
            </a:r>
            <a:r>
              <a:rPr lang="en-US" dirty="0" smtClean="0"/>
              <a:t>: Less than 10 furlongs.</a:t>
            </a:r>
          </a:p>
          <a:p>
            <a:pPr lvl="1"/>
            <a:r>
              <a:rPr lang="en-US" b="1" dirty="0" smtClean="0"/>
              <a:t>Medium</a:t>
            </a:r>
            <a:r>
              <a:rPr lang="en-US" dirty="0" smtClean="0"/>
              <a:t>: 10 to 15 furlongs.</a:t>
            </a:r>
          </a:p>
          <a:p>
            <a:pPr lvl="1"/>
            <a:r>
              <a:rPr lang="en-US" b="1" dirty="0" smtClean="0"/>
              <a:t>Long</a:t>
            </a:r>
            <a:r>
              <a:rPr lang="en-US" dirty="0" smtClean="0"/>
              <a:t>: More than 15 furlongs.</a:t>
            </a:r>
          </a:p>
          <a:p>
            <a:r>
              <a:rPr lang="en-US" dirty="0" smtClean="0"/>
              <a:t>Simplified analysis and improved model interpretability.</a:t>
            </a:r>
          </a:p>
          <a:p>
            <a:r>
              <a:rPr lang="en-US" b="1" dirty="0" smtClean="0"/>
              <a:t>Converted Race Time into Sessions</a:t>
            </a:r>
            <a:r>
              <a:rPr lang="en-US" dirty="0" smtClean="0"/>
              <a:t>:</a:t>
            </a:r>
          </a:p>
          <a:p>
            <a:r>
              <a:rPr lang="en-US" dirty="0" smtClean="0"/>
              <a:t>Categorized times into:</a:t>
            </a:r>
          </a:p>
          <a:p>
            <a:pPr lvl="1"/>
            <a:r>
              <a:rPr lang="en-US" b="1" dirty="0" smtClean="0"/>
              <a:t>Morning</a:t>
            </a:r>
            <a:r>
              <a:rPr lang="en-US" dirty="0" smtClean="0"/>
              <a:t> (5:00 AM–11:59 AM).</a:t>
            </a:r>
          </a:p>
          <a:p>
            <a:pPr lvl="1"/>
            <a:r>
              <a:rPr lang="en-US" b="1" dirty="0" smtClean="0"/>
              <a:t>Afternoon</a:t>
            </a:r>
            <a:r>
              <a:rPr lang="en-US" dirty="0" smtClean="0"/>
              <a:t> (12:00 PM–4:59 PM).</a:t>
            </a:r>
          </a:p>
          <a:p>
            <a:pPr lvl="1"/>
            <a:r>
              <a:rPr lang="en-US" b="1" dirty="0" smtClean="0"/>
              <a:t>Evening</a:t>
            </a:r>
            <a:r>
              <a:rPr lang="en-US" dirty="0" smtClean="0"/>
              <a:t> (5:00 PM–8:59 PM).</a:t>
            </a:r>
          </a:p>
          <a:p>
            <a:pPr lvl="1"/>
            <a:r>
              <a:rPr lang="en-US" b="1" dirty="0" smtClean="0"/>
              <a:t>Night</a:t>
            </a:r>
            <a:r>
              <a:rPr lang="en-US" dirty="0" smtClean="0"/>
              <a:t> (9:00 PM–4:59 AM).</a:t>
            </a:r>
          </a:p>
          <a:p>
            <a:r>
              <a:rPr lang="en-US" dirty="0" smtClean="0"/>
              <a:t>Added a temporal dimension to the dataset for better insights.</a:t>
            </a:r>
          </a:p>
          <a:p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5746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err="1" smtClean="0"/>
              <a:t>Modeling</a:t>
            </a:r>
            <a:r>
              <a:rPr lang="en-IN" b="1" dirty="0" smtClean="0"/>
              <a:t> Approach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Algorithms Evaluated</a:t>
            </a:r>
            <a:r>
              <a:rPr lang="en-IN" dirty="0" smtClean="0"/>
              <a:t>:</a:t>
            </a:r>
            <a:r>
              <a:rPr lang="en-US" dirty="0" smtClean="0"/>
              <a:t>Regression, Random Forest, XG Boosting, Neural Networks.</a:t>
            </a:r>
          </a:p>
          <a:p>
            <a:r>
              <a:rPr lang="en-US" b="1" dirty="0" smtClean="0"/>
              <a:t>Feature </a:t>
            </a:r>
            <a:r>
              <a:rPr lang="en-US" b="1" dirty="0" err="1" smtClean="0"/>
              <a:t>Selection</a:t>
            </a:r>
            <a:r>
              <a:rPr lang="en-US" dirty="0" err="1" smtClean="0"/>
              <a:t>:Recursive</a:t>
            </a:r>
            <a:r>
              <a:rPr lang="en-US" dirty="0" smtClean="0"/>
              <a:t> Feature Elimination (RFE).</a:t>
            </a:r>
          </a:p>
          <a:p>
            <a:r>
              <a:rPr lang="en-US" b="1" dirty="0" err="1" smtClean="0"/>
              <a:t>Hyperparameter</a:t>
            </a:r>
            <a:r>
              <a:rPr lang="en-US" b="1" dirty="0" smtClean="0"/>
              <a:t> </a:t>
            </a:r>
            <a:r>
              <a:rPr lang="en-US" b="1" dirty="0" err="1" smtClean="0"/>
              <a:t>Tuning</a:t>
            </a:r>
            <a:r>
              <a:rPr lang="en-US" dirty="0" err="1" smtClean="0"/>
              <a:t>:Grid</a:t>
            </a:r>
            <a:r>
              <a:rPr lang="en-US" dirty="0" smtClean="0"/>
              <a:t> search and random search for optimization.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0672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Evaluation Metrics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 smtClean="0"/>
              <a:t>Metrics Used</a:t>
            </a:r>
            <a:r>
              <a:rPr lang="en-IN" dirty="0" smtClean="0"/>
              <a:t>: Mean squared </a:t>
            </a:r>
            <a:r>
              <a:rPr lang="en-IN" dirty="0" err="1" smtClean="0"/>
              <a:t>error,Mean</a:t>
            </a:r>
            <a:r>
              <a:rPr lang="en-IN" dirty="0" smtClean="0"/>
              <a:t> absolute error,R2 score.</a:t>
            </a:r>
          </a:p>
          <a:p>
            <a:r>
              <a:rPr lang="en-IN" b="1" dirty="0" smtClean="0"/>
              <a:t>Results</a:t>
            </a:r>
            <a:r>
              <a:rPr lang="en-IN" dirty="0" smtClean="0"/>
              <a:t>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1261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395</Words>
  <Application>Microsoft Office PowerPoint</Application>
  <PresentationFormat>On-screen Show (4:3)</PresentationFormat>
  <Paragraphs>54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Horse Race Prediction</vt:lpstr>
      <vt:lpstr>Problem Statement</vt:lpstr>
      <vt:lpstr>Tools Used</vt:lpstr>
      <vt:lpstr>Dataset Description</vt:lpstr>
      <vt:lpstr>Data Preprocessing</vt:lpstr>
      <vt:lpstr>Exploratory Data Analysis (EDA)</vt:lpstr>
      <vt:lpstr>Feature Engineering</vt:lpstr>
      <vt:lpstr>Modeling Approach</vt:lpstr>
      <vt:lpstr>Evaluation Metrics</vt:lpstr>
      <vt:lpstr>Insights and 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Horse Race Prediction</dc:title>
  <dc:creator>admin</dc:creator>
  <cp:lastModifiedBy>admin</cp:lastModifiedBy>
  <cp:revision>7</cp:revision>
  <dcterms:created xsi:type="dcterms:W3CDTF">2024-12-30T13:45:23Z</dcterms:created>
  <dcterms:modified xsi:type="dcterms:W3CDTF">2024-12-30T17:28:15Z</dcterms:modified>
</cp:coreProperties>
</file>

<file path=docProps/thumbnail.jpeg>
</file>